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3"/>
  </p:notesMasterIdLst>
  <p:handoutMasterIdLst>
    <p:handoutMasterId r:id="rId14"/>
  </p:handoutMasterIdLst>
  <p:sldIdLst>
    <p:sldId id="388" r:id="rId2"/>
    <p:sldId id="342" r:id="rId3"/>
    <p:sldId id="377" r:id="rId4"/>
    <p:sldId id="378" r:id="rId5"/>
    <p:sldId id="381" r:id="rId6"/>
    <p:sldId id="382" r:id="rId7"/>
    <p:sldId id="383" r:id="rId8"/>
    <p:sldId id="384" r:id="rId9"/>
    <p:sldId id="385" r:id="rId10"/>
    <p:sldId id="387" r:id="rId11"/>
    <p:sldId id="359" r:id="rId12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6DE7"/>
    <a:srgbClr val="FF0066"/>
    <a:srgbClr val="F9E7F5"/>
    <a:srgbClr val="F1C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etlý štýl 3 - zvýrazneni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58" autoAdjust="0"/>
    <p:restoredTop sz="93651" autoAdjust="0"/>
  </p:normalViewPr>
  <p:slideViewPr>
    <p:cSldViewPr>
      <p:cViewPr varScale="1">
        <p:scale>
          <a:sx n="123" d="100"/>
          <a:sy n="123" d="100"/>
        </p:scale>
        <p:origin x="876" y="10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CD98B-3F08-4C73-A804-AB18CF7DC612}" type="datetimeFigureOut">
              <a:rPr lang="sk-SK" smtClean="0"/>
              <a:t>6. 11. 2020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54F72-7A7A-4610-A5EC-4C433CC7F1D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36015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1F5DB-BA02-4043-BC68-8D9F0EE20FE7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94DF6-8F0A-4945-9FAD-DA13C9F02C0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450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94DF6-8F0A-4945-9FAD-DA13C9F02C05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3960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AD05D6C-BA16-483B-AA09-B15AFEC58FFE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Obdĺžni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ĺžni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ĺžni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uho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AD05D6C-BA16-483B-AA09-B15AFEC58FFE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5" name="Rovná spojnic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Upravte štýl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D05D6C-BA16-483B-AA09-B15AFEC58FFE}" type="datetimeFigureOut">
              <a:rPr lang="sk-SK" smtClean="0"/>
              <a:pPr/>
              <a:t>6. 11. 2020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8" name="Rovná spojnic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ovná spojnic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uho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kTextu 6"/>
          <p:cNvSpPr txBox="1"/>
          <p:nvPr/>
        </p:nvSpPr>
        <p:spPr>
          <a:xfrm>
            <a:off x="1164863" y="3861048"/>
            <a:ext cx="69193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k-SK" sz="2000" b="1" dirty="0" err="1"/>
              <a:t>Working</a:t>
            </a:r>
            <a:r>
              <a:rPr lang="sk-SK" sz="2000" b="1" dirty="0"/>
              <a:t> </a:t>
            </a:r>
            <a:r>
              <a:rPr lang="sk-SK" sz="2000" b="1" dirty="0" err="1"/>
              <a:t>Groups</a:t>
            </a:r>
            <a:r>
              <a:rPr lang="sk-SK" sz="2000" b="1" dirty="0"/>
              <a:t> </a:t>
            </a:r>
            <a:r>
              <a:rPr lang="sk-SK" sz="2000" b="1" dirty="0" err="1"/>
              <a:t>revitalisation</a:t>
            </a:r>
            <a:r>
              <a:rPr lang="sk-SK" sz="2000" b="1" dirty="0"/>
              <a:t> </a:t>
            </a:r>
            <a:r>
              <a:rPr lang="sk-SK" sz="2000" b="1" dirty="0" err="1"/>
              <a:t>process</a:t>
            </a:r>
            <a:endParaRPr lang="sk-SK" sz="2000" b="1" dirty="0"/>
          </a:p>
          <a:p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XX </a:t>
            </a:r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PA7 Steering Group Meeting</a:t>
            </a:r>
            <a:endParaRPr lang="sk-SK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Obrázok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5" t="11297" r="58413" b="79366"/>
          <a:stretch/>
        </p:blipFill>
        <p:spPr bwMode="auto">
          <a:xfrm>
            <a:off x="25224" y="6047338"/>
            <a:ext cx="1882480" cy="5500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Image result for danube transnational program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983890"/>
            <a:ext cx="1932747" cy="58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New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7"/>
          <a:stretch/>
        </p:blipFill>
        <p:spPr bwMode="auto">
          <a:xfrm>
            <a:off x="-7055" y="0"/>
            <a:ext cx="9085095" cy="358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versity of Belgrad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69" y="6003552"/>
            <a:ext cx="1925723" cy="57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Ã½sledok vyhÄ¾adÃ¡vania obrÃ¡zkov pre dopyt eu flag ipa partn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05263"/>
            <a:ext cx="872344" cy="79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164863" y="5179028"/>
            <a:ext cx="7128792" cy="410212"/>
          </a:xfrm>
        </p:spPr>
        <p:txBody>
          <a:bodyPr>
            <a:noAutofit/>
          </a:bodyPr>
          <a:lstStyle/>
          <a:p>
            <a:pPr algn="l"/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 November 2020                          </a:t>
            </a:r>
            <a:r>
              <a:rPr lang="sk-SK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Online</a:t>
            </a:r>
            <a:endParaRPr lang="sk-SK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2" descr="CVTI SR &gt; Pre médiá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399" y="5778330"/>
            <a:ext cx="907745" cy="90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567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sk-SK" b="1" dirty="0" err="1" smtClean="0">
                <a:solidFill>
                  <a:srgbClr val="7030A0"/>
                </a:solidFill>
              </a:rPr>
              <a:t>Questions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for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discussion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>
            <a:normAutofit/>
          </a:bodyPr>
          <a:lstStyle/>
          <a:p>
            <a:pPr lvl="1"/>
            <a:endParaRPr lang="sk-SK" dirty="0" smtClean="0"/>
          </a:p>
          <a:p>
            <a:pPr lvl="1"/>
            <a:r>
              <a:rPr lang="sk-SK" dirty="0" err="1" smtClean="0"/>
              <a:t>Who</a:t>
            </a:r>
            <a:r>
              <a:rPr lang="sk-SK" dirty="0" smtClean="0"/>
              <a:t> </a:t>
            </a:r>
            <a:r>
              <a:rPr lang="sk-SK" dirty="0" err="1" smtClean="0"/>
              <a:t>will</a:t>
            </a:r>
            <a:r>
              <a:rPr lang="sk-SK" dirty="0" smtClean="0"/>
              <a:t> </a:t>
            </a:r>
            <a:r>
              <a:rPr lang="sk-SK" dirty="0" err="1" smtClean="0"/>
              <a:t>be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smtClean="0"/>
              <a:t>members </a:t>
            </a:r>
            <a:r>
              <a:rPr lang="sk-SK" dirty="0" smtClean="0"/>
              <a:t>of </a:t>
            </a:r>
            <a:r>
              <a:rPr lang="sk-SK" dirty="0" err="1" smtClean="0"/>
              <a:t>particular</a:t>
            </a:r>
            <a:r>
              <a:rPr lang="sk-SK" dirty="0" smtClean="0"/>
              <a:t> </a:t>
            </a:r>
            <a:r>
              <a:rPr lang="sk-SK" dirty="0" err="1" smtClean="0"/>
              <a:t>Working</a:t>
            </a:r>
            <a:r>
              <a:rPr lang="sk-SK" dirty="0" smtClean="0"/>
              <a:t> </a:t>
            </a:r>
            <a:r>
              <a:rPr lang="sk-SK" dirty="0" err="1" smtClean="0"/>
              <a:t>Groups</a:t>
            </a:r>
            <a:r>
              <a:rPr lang="sk-SK" dirty="0" smtClean="0"/>
              <a:t>?</a:t>
            </a:r>
          </a:p>
          <a:p>
            <a:pPr lvl="1"/>
            <a:r>
              <a:rPr lang="sk-SK" dirty="0" err="1" smtClean="0"/>
              <a:t>How</a:t>
            </a:r>
            <a:r>
              <a:rPr lang="sk-SK" dirty="0" smtClean="0"/>
              <a:t> </a:t>
            </a:r>
            <a:r>
              <a:rPr lang="sk-SK" dirty="0" err="1" smtClean="0"/>
              <a:t>often</a:t>
            </a:r>
            <a:r>
              <a:rPr lang="sk-SK" dirty="0"/>
              <a:t> </a:t>
            </a:r>
            <a:r>
              <a:rPr lang="sk-SK" dirty="0" err="1" smtClean="0"/>
              <a:t>will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meeting</a:t>
            </a:r>
            <a:r>
              <a:rPr lang="sk-SK" dirty="0" smtClean="0"/>
              <a:t> of </a:t>
            </a:r>
            <a:r>
              <a:rPr lang="sk-SK" dirty="0" err="1" smtClean="0"/>
              <a:t>Working</a:t>
            </a:r>
            <a:r>
              <a:rPr lang="sk-SK" dirty="0" smtClean="0"/>
              <a:t> </a:t>
            </a:r>
            <a:r>
              <a:rPr lang="sk-SK" dirty="0" err="1" smtClean="0"/>
              <a:t>Groups</a:t>
            </a:r>
            <a:r>
              <a:rPr lang="sk-SK" dirty="0" smtClean="0"/>
              <a:t> </a:t>
            </a:r>
            <a:r>
              <a:rPr lang="sk-SK" dirty="0" err="1" smtClean="0"/>
              <a:t>take</a:t>
            </a:r>
            <a:r>
              <a:rPr lang="sk-SK" dirty="0" smtClean="0"/>
              <a:t> </a:t>
            </a:r>
            <a:r>
              <a:rPr lang="sk-SK" dirty="0" err="1" smtClean="0"/>
              <a:t>place</a:t>
            </a:r>
            <a:r>
              <a:rPr lang="sk-SK" dirty="0" smtClean="0"/>
              <a:t>?</a:t>
            </a:r>
          </a:p>
          <a:p>
            <a:pPr lvl="1"/>
            <a:r>
              <a:rPr lang="sk-SK" dirty="0" err="1" smtClean="0"/>
              <a:t>What</a:t>
            </a:r>
            <a:r>
              <a:rPr lang="sk-SK" dirty="0" smtClean="0"/>
              <a:t> </a:t>
            </a:r>
            <a:r>
              <a:rPr lang="sk-SK" dirty="0" err="1" smtClean="0"/>
              <a:t>will</a:t>
            </a:r>
            <a:r>
              <a:rPr lang="sk-SK" dirty="0" smtClean="0"/>
              <a:t> </a:t>
            </a:r>
            <a:r>
              <a:rPr lang="sk-SK" dirty="0" err="1" smtClean="0"/>
              <a:t>be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output of </a:t>
            </a:r>
            <a:r>
              <a:rPr lang="sk-SK" dirty="0" err="1" smtClean="0"/>
              <a:t>particular</a:t>
            </a:r>
            <a:r>
              <a:rPr lang="sk-SK" dirty="0" smtClean="0"/>
              <a:t> </a:t>
            </a:r>
            <a:r>
              <a:rPr lang="sk-SK" dirty="0" err="1" smtClean="0"/>
              <a:t>Working</a:t>
            </a:r>
            <a:r>
              <a:rPr lang="sk-SK" dirty="0" smtClean="0"/>
              <a:t> </a:t>
            </a:r>
            <a:r>
              <a:rPr lang="sk-SK" dirty="0" err="1" smtClean="0"/>
              <a:t>Groups</a:t>
            </a:r>
            <a:r>
              <a:rPr lang="sk-SK" dirty="0" smtClean="0"/>
              <a:t>?</a:t>
            </a:r>
          </a:p>
          <a:p>
            <a:pPr lvl="1"/>
            <a:r>
              <a:rPr lang="sk-SK" dirty="0" err="1"/>
              <a:t>How</a:t>
            </a:r>
            <a:r>
              <a:rPr lang="sk-SK" dirty="0"/>
              <a:t> </a:t>
            </a:r>
            <a:r>
              <a:rPr lang="sk-SK" dirty="0" err="1" smtClean="0"/>
              <a:t>will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monitoring </a:t>
            </a:r>
            <a:r>
              <a:rPr lang="sk-SK" dirty="0" err="1" smtClean="0"/>
              <a:t>look</a:t>
            </a:r>
            <a:r>
              <a:rPr lang="sk-SK" dirty="0" smtClean="0"/>
              <a:t> </a:t>
            </a:r>
            <a:r>
              <a:rPr lang="sk-SK" dirty="0" err="1" smtClean="0"/>
              <a:t>like</a:t>
            </a:r>
            <a:r>
              <a:rPr lang="sk-SK" dirty="0" smtClean="0"/>
              <a:t>?</a:t>
            </a:r>
          </a:p>
          <a:p>
            <a:pPr lvl="1"/>
            <a:r>
              <a:rPr lang="sk-SK" dirty="0" err="1" smtClean="0"/>
              <a:t>What</a:t>
            </a:r>
            <a:r>
              <a:rPr lang="sk-SK" dirty="0" smtClean="0"/>
              <a:t> </a:t>
            </a:r>
            <a:r>
              <a:rPr lang="sk-SK" dirty="0" err="1" smtClean="0"/>
              <a:t>will</a:t>
            </a:r>
            <a:r>
              <a:rPr lang="sk-SK" dirty="0" smtClean="0"/>
              <a:t> </a:t>
            </a:r>
            <a:r>
              <a:rPr lang="sk-SK" dirty="0" err="1" smtClean="0"/>
              <a:t>be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indicators</a:t>
            </a:r>
            <a:r>
              <a:rPr lang="sk-SK" dirty="0" smtClean="0"/>
              <a:t>?</a:t>
            </a:r>
          </a:p>
          <a:p>
            <a:pPr lvl="1"/>
            <a:r>
              <a:rPr lang="sk-SK" dirty="0" err="1" smtClean="0"/>
              <a:t>How</a:t>
            </a:r>
            <a:r>
              <a:rPr lang="sk-SK" dirty="0" smtClean="0"/>
              <a:t> to </a:t>
            </a:r>
            <a:r>
              <a:rPr lang="sk-SK" dirty="0" err="1" smtClean="0"/>
              <a:t>approach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cooperation</a:t>
            </a:r>
            <a:r>
              <a:rPr lang="sk-SK" dirty="0" smtClean="0"/>
              <a:t> </a:t>
            </a:r>
            <a:r>
              <a:rPr lang="sk-SK" dirty="0" err="1" smtClean="0"/>
              <a:t>with</a:t>
            </a:r>
            <a:r>
              <a:rPr lang="sk-SK" dirty="0" smtClean="0"/>
              <a:t> DTP/</a:t>
            </a:r>
            <a:r>
              <a:rPr lang="sk-SK" dirty="0" err="1" smtClean="0"/>
              <a:t>other</a:t>
            </a:r>
            <a:r>
              <a:rPr lang="sk-SK" dirty="0" smtClean="0"/>
              <a:t> </a:t>
            </a:r>
            <a:r>
              <a:rPr lang="sk-SK" dirty="0" err="1" smtClean="0"/>
              <a:t>projects</a:t>
            </a:r>
            <a:r>
              <a:rPr lang="sk-SK" dirty="0" smtClean="0"/>
              <a:t> or EU and </a:t>
            </a:r>
            <a:r>
              <a:rPr lang="sk-SK" dirty="0" err="1" smtClean="0"/>
              <a:t>other</a:t>
            </a:r>
            <a:r>
              <a:rPr lang="sk-SK" dirty="0" smtClean="0"/>
              <a:t> </a:t>
            </a:r>
            <a:r>
              <a:rPr lang="sk-SK" dirty="0" err="1" smtClean="0"/>
              <a:t>initiatives</a:t>
            </a:r>
            <a:r>
              <a:rPr lang="sk-SK" dirty="0" smtClean="0"/>
              <a:t>?</a:t>
            </a:r>
          </a:p>
          <a:p>
            <a:pPr lvl="1"/>
            <a:endParaRPr lang="sk-SK" dirty="0" smtClean="0"/>
          </a:p>
          <a:p>
            <a:pPr lvl="1"/>
            <a:endParaRPr lang="sk-SK" dirty="0"/>
          </a:p>
          <a:p>
            <a:pPr lvl="1"/>
            <a:endParaRPr lang="sk-SK" dirty="0" smtClean="0"/>
          </a:p>
          <a:p>
            <a:pPr lvl="1"/>
            <a:endParaRPr lang="sk-SK" dirty="0" smtClean="0"/>
          </a:p>
          <a:p>
            <a:pPr marL="274320" lvl="1" indent="0">
              <a:buNone/>
            </a:pPr>
            <a:endParaRPr lang="sk-SK" dirty="0"/>
          </a:p>
          <a:p>
            <a:pPr marL="274320" lvl="1" indent="0">
              <a:buNone/>
            </a:pPr>
            <a:endParaRPr lang="sk-SK" dirty="0"/>
          </a:p>
          <a:p>
            <a:pPr marL="274320" lvl="1" indent="0">
              <a:buNone/>
            </a:pPr>
            <a:endParaRPr lang="sk-SK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9 November 2020,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128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310791" y="6258211"/>
            <a:ext cx="8496944" cy="571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782786" y="8332336"/>
            <a:ext cx="1259671" cy="8509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sk-SK" u="sng" dirty="0"/>
          </a:p>
          <a:p>
            <a:pPr marL="0" indent="0">
              <a:buNone/>
            </a:pPr>
            <a:r>
              <a:rPr lang="sk-SK" sz="2400" dirty="0" smtClean="0">
                <a:solidFill>
                  <a:srgbClr val="0070C0"/>
                </a:solidFill>
              </a:rPr>
              <a:t>                                tomas.tabis@minedu.sk</a:t>
            </a:r>
            <a:r>
              <a:rPr lang="sk-SK" sz="2400" dirty="0">
                <a:solidFill>
                  <a:srgbClr val="0070C0"/>
                </a:solidFill>
              </a:rPr>
              <a:t>		</a:t>
            </a:r>
            <a:r>
              <a:rPr lang="en-US" sz="2400" dirty="0">
                <a:solidFill>
                  <a:srgbClr val="0070C0"/>
                </a:solidFill>
              </a:rPr>
              <a:t>     </a:t>
            </a:r>
            <a:endParaRPr lang="en-GB" dirty="0"/>
          </a:p>
        </p:txBody>
      </p:sp>
      <p:pic>
        <p:nvPicPr>
          <p:cNvPr id="7" name="Picture 2" descr="C:\Users\Blaskó\Desktop\4da56c6e4199ee90672a68bb2f18884f-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68" y="4463040"/>
            <a:ext cx="453097" cy="45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Blaskó\Desktop\square-facebook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24" y="5086539"/>
            <a:ext cx="449586" cy="44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ĺžnik 5"/>
          <p:cNvSpPr/>
          <p:nvPr/>
        </p:nvSpPr>
        <p:spPr>
          <a:xfrm>
            <a:off x="310791" y="908720"/>
            <a:ext cx="849694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" name="Picture 2" descr="Image result for thank you for attention icon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523" b="33058"/>
          <a:stretch/>
        </p:blipFill>
        <p:spPr bwMode="auto">
          <a:xfrm>
            <a:off x="1207554" y="200330"/>
            <a:ext cx="6768751" cy="184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4" descr="Image result for arrow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3" name="Obdĺžnik 12"/>
          <p:cNvSpPr/>
          <p:nvPr/>
        </p:nvSpPr>
        <p:spPr>
          <a:xfrm>
            <a:off x="1583152" y="3838355"/>
            <a:ext cx="61796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 more information:</a:t>
            </a:r>
            <a:endParaRPr lang="sk-SK" sz="36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21" b="56590"/>
          <a:stretch/>
        </p:blipFill>
        <p:spPr bwMode="auto">
          <a:xfrm>
            <a:off x="761013" y="5687419"/>
            <a:ext cx="554335" cy="51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bdĺžnik 13"/>
          <p:cNvSpPr/>
          <p:nvPr/>
        </p:nvSpPr>
        <p:spPr>
          <a:xfrm>
            <a:off x="1469440" y="1743630"/>
            <a:ext cx="61796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3600" b="1" cap="none" spc="0" dirty="0" err="1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Contact</a:t>
            </a:r>
            <a:r>
              <a:rPr lang="sk-SK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sk-SK" sz="3600" b="1" cap="none" spc="0" dirty="0" err="1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details</a:t>
            </a:r>
            <a:r>
              <a:rPr lang="sk-SK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</a:p>
        </p:txBody>
      </p:sp>
      <p:sp>
        <p:nvSpPr>
          <p:cNvPr id="15" name="Zástupný symbol obsahu 2"/>
          <p:cNvSpPr txBox="1">
            <a:spLocks/>
          </p:cNvSpPr>
          <p:nvPr/>
        </p:nvSpPr>
        <p:spPr>
          <a:xfrm>
            <a:off x="1682635" y="4190355"/>
            <a:ext cx="6336704" cy="201018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en-GB" dirty="0"/>
          </a:p>
          <a:p>
            <a:pPr marL="0" indent="0" algn="ctr">
              <a:buNone/>
            </a:pPr>
            <a:r>
              <a:rPr lang="sk-SK" dirty="0">
                <a:solidFill>
                  <a:srgbClr val="0070C0"/>
                </a:solidFill>
              </a:rPr>
              <a:t>www.danubeknowledgesociety.eu</a:t>
            </a:r>
          </a:p>
          <a:p>
            <a:pPr marL="0" indent="0" algn="ctr">
              <a:buNone/>
            </a:pPr>
            <a:r>
              <a:rPr lang="sk-SK" dirty="0">
                <a:solidFill>
                  <a:srgbClr val="0070C0"/>
                </a:solidFill>
              </a:rPr>
              <a:t>f</a:t>
            </a:r>
            <a:r>
              <a:rPr lang="en-GB" dirty="0">
                <a:solidFill>
                  <a:srgbClr val="0070C0"/>
                </a:solidFill>
              </a:rPr>
              <a:t>acebook.com/</a:t>
            </a:r>
            <a:r>
              <a:rPr lang="en-GB" dirty="0" err="1">
                <a:solidFill>
                  <a:srgbClr val="0070C0"/>
                </a:solidFill>
              </a:rPr>
              <a:t>DanubeKnowledgeSociety</a:t>
            </a:r>
            <a:endParaRPr lang="sk-SK" dirty="0">
              <a:solidFill>
                <a:srgbClr val="0070C0"/>
              </a:solidFill>
            </a:endParaRPr>
          </a:p>
          <a:p>
            <a:pPr marL="0" lvl="1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600" dirty="0">
                <a:solidFill>
                  <a:srgbClr val="0070C0"/>
                </a:solidFill>
              </a:rPr>
              <a:t>#</a:t>
            </a:r>
            <a:r>
              <a:rPr lang="sk-SK" sz="2600" dirty="0" err="1">
                <a:solidFill>
                  <a:srgbClr val="0070C0"/>
                </a:solidFill>
              </a:rPr>
              <a:t>DanubeKnowledgeSociety</a:t>
            </a:r>
            <a:r>
              <a:rPr lang="en-US" sz="2600" dirty="0">
                <a:solidFill>
                  <a:srgbClr val="0070C0"/>
                </a:solidFill>
              </a:rPr>
              <a:t> </a:t>
            </a:r>
            <a:r>
              <a:rPr lang="sk-SK" sz="2600" dirty="0">
                <a:solidFill>
                  <a:srgbClr val="0070C0"/>
                </a:solidFill>
              </a:rPr>
              <a:t> </a:t>
            </a:r>
            <a:endParaRPr lang="sk-SK" sz="2600" dirty="0" smtClean="0">
              <a:solidFill>
                <a:srgbClr val="0070C0"/>
              </a:solidFill>
            </a:endParaRPr>
          </a:p>
          <a:p>
            <a:pPr marL="0" lvl="1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GB" sz="2600" dirty="0">
                <a:solidFill>
                  <a:srgbClr val="0070C0"/>
                </a:solidFill>
              </a:rPr>
              <a:t>@</a:t>
            </a:r>
            <a:r>
              <a:rPr lang="en-GB" sz="2600" dirty="0" err="1">
                <a:solidFill>
                  <a:srgbClr val="0070C0"/>
                </a:solidFill>
              </a:rPr>
              <a:t>EUSDR_knowledge</a:t>
            </a:r>
            <a:endParaRPr lang="en-GB" sz="2600" dirty="0">
              <a:solidFill>
                <a:srgbClr val="0070C0"/>
              </a:solidFill>
            </a:endParaRPr>
          </a:p>
          <a:p>
            <a:pPr marL="0" indent="0">
              <a:buFont typeface="Wingdings 3"/>
              <a:buNone/>
            </a:pPr>
            <a:endParaRPr lang="sk-SK" u="sng" dirty="0"/>
          </a:p>
          <a:p>
            <a:pPr marL="0" indent="0" algn="ctr">
              <a:buFont typeface="Wingdings 3"/>
              <a:buNone/>
            </a:pPr>
            <a:endParaRPr lang="sk-SK" u="sng" dirty="0">
              <a:solidFill>
                <a:srgbClr val="7030A0"/>
              </a:solidFill>
            </a:endParaRPr>
          </a:p>
          <a:p>
            <a:pPr marL="0" indent="0" algn="ctr">
              <a:buFont typeface="Wingdings 3"/>
              <a:buNone/>
            </a:pPr>
            <a:endParaRPr lang="sk-SK" u="sng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" name="AutoShape 2" descr="Image result for number 1 transparent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1026" name="Picture 2" descr="Who Made That Twitter Bird? - The New York Time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18" y="6184957"/>
            <a:ext cx="868322" cy="64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ĺžnik 4"/>
          <p:cNvSpPr/>
          <p:nvPr/>
        </p:nvSpPr>
        <p:spPr>
          <a:xfrm>
            <a:off x="2987824" y="2789031"/>
            <a:ext cx="4176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sk-SK" sz="2000" dirty="0" smtClean="0"/>
              <a:t>Tomáš Tabiš</a:t>
            </a:r>
          </a:p>
          <a:p>
            <a:pPr lvl="1"/>
            <a:r>
              <a:rPr lang="sk-SK" sz="2000" dirty="0"/>
              <a:t>t</a:t>
            </a:r>
            <a:r>
              <a:rPr lang="sk-SK" sz="2000" dirty="0" smtClean="0"/>
              <a:t>omas.tabis@minedu.sk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299254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sk-SK" b="1" dirty="0" err="1" smtClean="0">
                <a:solidFill>
                  <a:srgbClr val="7030A0"/>
                </a:solidFill>
              </a:rPr>
              <a:t>Current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PA7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Working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Groups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/>
          <a:lstStyle/>
          <a:p>
            <a:pPr lvl="1"/>
            <a:endParaRPr lang="sk-SK" dirty="0" smtClean="0"/>
          </a:p>
          <a:p>
            <a:pPr lvl="1"/>
            <a:r>
              <a:rPr lang="sk-SK" dirty="0" smtClean="0"/>
              <a:t>WG1: </a:t>
            </a:r>
            <a:r>
              <a:rPr lang="sk-SK" dirty="0" err="1" smtClean="0"/>
              <a:t>Higher</a:t>
            </a:r>
            <a:r>
              <a:rPr lang="sk-SK" dirty="0" smtClean="0"/>
              <a:t> </a:t>
            </a:r>
            <a:r>
              <a:rPr lang="sk-SK" dirty="0" err="1" smtClean="0"/>
              <a:t>Education</a:t>
            </a:r>
            <a:r>
              <a:rPr lang="sk-SK" dirty="0" smtClean="0"/>
              <a:t> and Mobility</a:t>
            </a:r>
          </a:p>
          <a:p>
            <a:pPr lvl="1"/>
            <a:r>
              <a:rPr lang="sk-SK" dirty="0" smtClean="0"/>
              <a:t>WG2: </a:t>
            </a:r>
            <a:r>
              <a:rPr lang="sk-SK" dirty="0" err="1" smtClean="0"/>
              <a:t>Information</a:t>
            </a:r>
            <a:r>
              <a:rPr lang="sk-SK" dirty="0" smtClean="0"/>
              <a:t> and </a:t>
            </a:r>
            <a:r>
              <a:rPr lang="sk-SK" dirty="0" err="1" smtClean="0"/>
              <a:t>Communication</a:t>
            </a:r>
            <a:r>
              <a:rPr lang="sk-SK" dirty="0" smtClean="0"/>
              <a:t> Technologies</a:t>
            </a:r>
          </a:p>
          <a:p>
            <a:pPr lvl="1"/>
            <a:r>
              <a:rPr lang="sk-SK" dirty="0" smtClean="0"/>
              <a:t>WG3: Danube </a:t>
            </a:r>
            <a:r>
              <a:rPr lang="sk-SK" dirty="0" err="1" smtClean="0"/>
              <a:t>Funding</a:t>
            </a:r>
            <a:r>
              <a:rPr lang="sk-SK" dirty="0" smtClean="0"/>
              <a:t> </a:t>
            </a:r>
            <a:r>
              <a:rPr lang="sk-SK" dirty="0" err="1" smtClean="0"/>
              <a:t>Coordination</a:t>
            </a:r>
            <a:r>
              <a:rPr lang="sk-SK" dirty="0" smtClean="0"/>
              <a:t> </a:t>
            </a:r>
            <a:r>
              <a:rPr lang="sk-SK" dirty="0" err="1" smtClean="0"/>
              <a:t>Network</a:t>
            </a:r>
            <a:r>
              <a:rPr lang="sk-SK" dirty="0" smtClean="0"/>
              <a:t> (DFCN)</a:t>
            </a:r>
          </a:p>
          <a:p>
            <a:pPr lvl="1"/>
            <a:r>
              <a:rPr lang="sk-SK" dirty="0" smtClean="0"/>
              <a:t>WG4: </a:t>
            </a:r>
            <a:r>
              <a:rPr lang="sk-SK" dirty="0" err="1" smtClean="0"/>
              <a:t>Communication</a:t>
            </a:r>
            <a:r>
              <a:rPr lang="sk-SK" dirty="0" smtClean="0"/>
              <a:t> </a:t>
            </a:r>
            <a:r>
              <a:rPr lang="sk-SK" dirty="0" err="1" smtClean="0"/>
              <a:t>with</a:t>
            </a:r>
            <a:r>
              <a:rPr lang="sk-SK" dirty="0" smtClean="0"/>
              <a:t> </a:t>
            </a:r>
            <a:r>
              <a:rPr lang="sk-SK" dirty="0" err="1" smtClean="0"/>
              <a:t>Joint</a:t>
            </a:r>
            <a:r>
              <a:rPr lang="sk-SK" dirty="0" smtClean="0"/>
              <a:t> </a:t>
            </a:r>
            <a:r>
              <a:rPr lang="sk-SK" dirty="0" err="1" smtClean="0"/>
              <a:t>Research</a:t>
            </a:r>
            <a:r>
              <a:rPr lang="sk-SK" dirty="0" smtClean="0"/>
              <a:t> Centre </a:t>
            </a:r>
            <a:r>
              <a:rPr lang="sk-SK" dirty="0" err="1" smtClean="0"/>
              <a:t>with</a:t>
            </a:r>
            <a:r>
              <a:rPr lang="sk-SK" dirty="0" smtClean="0"/>
              <a:t> </a:t>
            </a:r>
            <a:r>
              <a:rPr lang="sk-SK" dirty="0" err="1" smtClean="0"/>
              <a:t>special</a:t>
            </a:r>
            <a:r>
              <a:rPr lang="sk-SK" dirty="0" smtClean="0"/>
              <a:t> 		     </a:t>
            </a:r>
            <a:r>
              <a:rPr lang="sk-SK" dirty="0" err="1" smtClean="0"/>
              <a:t>emphasize</a:t>
            </a:r>
            <a:r>
              <a:rPr lang="sk-SK" dirty="0" smtClean="0"/>
              <a:t> on RIS3</a:t>
            </a:r>
          </a:p>
          <a:p>
            <a:pPr lvl="1"/>
            <a:r>
              <a:rPr lang="sk-SK" dirty="0" smtClean="0"/>
              <a:t>WG5: </a:t>
            </a:r>
            <a:r>
              <a:rPr lang="sk-SK" dirty="0" err="1" smtClean="0"/>
              <a:t>Research</a:t>
            </a:r>
            <a:r>
              <a:rPr lang="sk-SK" dirty="0" smtClean="0"/>
              <a:t> and </a:t>
            </a:r>
            <a:r>
              <a:rPr lang="sk-SK" dirty="0" err="1" smtClean="0"/>
              <a:t>Infrastructures</a:t>
            </a:r>
            <a:endParaRPr lang="sk-SK" dirty="0"/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9 November 2020,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895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sk-SK" b="1" dirty="0" smtClean="0">
                <a:solidFill>
                  <a:srgbClr val="7030A0"/>
                </a:solidFill>
              </a:rPr>
              <a:t>New </a:t>
            </a:r>
            <a:r>
              <a:rPr lang="sk-SK" b="1" dirty="0" err="1" smtClean="0">
                <a:solidFill>
                  <a:srgbClr val="7030A0"/>
                </a:solidFill>
              </a:rPr>
              <a:t>Action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Plan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>
            <a:normAutofit fontScale="92500" lnSpcReduction="10000"/>
          </a:bodyPr>
          <a:lstStyle/>
          <a:p>
            <a:pPr lvl="1"/>
            <a:endParaRPr lang="sk-SK" dirty="0" smtClean="0"/>
          </a:p>
          <a:p>
            <a:pPr lvl="1" algn="just"/>
            <a:r>
              <a:rPr lang="sk-SK" dirty="0" err="1" smtClean="0"/>
              <a:t>Action</a:t>
            </a:r>
            <a:r>
              <a:rPr lang="sk-SK" dirty="0" smtClean="0"/>
              <a:t> </a:t>
            </a:r>
            <a:r>
              <a:rPr lang="en-US" dirty="0" smtClean="0"/>
              <a:t>1</a:t>
            </a:r>
            <a:r>
              <a:rPr lang="en-US" dirty="0"/>
              <a:t>: To promote coordination of national, regional and EU funds to </a:t>
            </a:r>
            <a:r>
              <a:rPr lang="sk-SK" dirty="0"/>
              <a:t>	 </a:t>
            </a:r>
            <a:r>
              <a:rPr lang="sk-SK" dirty="0" smtClean="0"/>
              <a:t>        </a:t>
            </a:r>
            <a:r>
              <a:rPr lang="en-US" dirty="0" smtClean="0"/>
              <a:t>stimulate </a:t>
            </a:r>
            <a:r>
              <a:rPr lang="en-US" dirty="0"/>
              <a:t>excellence in R&amp;I, in research areas specific for </a:t>
            </a:r>
            <a:r>
              <a:rPr lang="sk-SK" dirty="0" smtClean="0"/>
              <a:t>		         </a:t>
            </a:r>
            <a:r>
              <a:rPr lang="en-US" dirty="0" smtClean="0"/>
              <a:t>Danube Region</a:t>
            </a:r>
            <a:endParaRPr lang="sk-SK" dirty="0" smtClean="0"/>
          </a:p>
          <a:p>
            <a:pPr lvl="1" algn="just"/>
            <a:r>
              <a:rPr lang="sk-SK" dirty="0" err="1" smtClean="0"/>
              <a:t>Action</a:t>
            </a:r>
            <a:r>
              <a:rPr lang="sk-SK" dirty="0" smtClean="0"/>
              <a:t> </a:t>
            </a:r>
            <a:r>
              <a:rPr lang="en-US" dirty="0" smtClean="0"/>
              <a:t>2</a:t>
            </a:r>
            <a:r>
              <a:rPr lang="en-US" dirty="0"/>
              <a:t>: To promote participation of Danube countries in EU R&amp;I </a:t>
            </a:r>
            <a:r>
              <a:rPr lang="sk-SK" dirty="0" smtClean="0"/>
              <a:t>		         </a:t>
            </a:r>
            <a:r>
              <a:rPr lang="en-US" dirty="0" err="1" smtClean="0"/>
              <a:t>Programmes</a:t>
            </a:r>
            <a:r>
              <a:rPr lang="en-US" dirty="0"/>
              <a:t>, in particular in Horizon </a:t>
            </a:r>
            <a:r>
              <a:rPr lang="en-US" dirty="0" smtClean="0"/>
              <a:t>Europe</a:t>
            </a:r>
            <a:endParaRPr lang="sk-SK" dirty="0" smtClean="0"/>
          </a:p>
          <a:p>
            <a:pPr lvl="1" algn="just"/>
            <a:r>
              <a:rPr lang="sk-SK" dirty="0" err="1" smtClean="0"/>
              <a:t>Action</a:t>
            </a:r>
            <a:r>
              <a:rPr lang="sk-SK" dirty="0" smtClean="0"/>
              <a:t> </a:t>
            </a:r>
            <a:r>
              <a:rPr lang="en-US" dirty="0" smtClean="0"/>
              <a:t>3</a:t>
            </a:r>
            <a:r>
              <a:rPr lang="en-US" dirty="0"/>
              <a:t>: To strengthen cooperation among universities, research </a:t>
            </a:r>
            <a:r>
              <a:rPr lang="sk-SK" dirty="0" smtClean="0"/>
              <a:t>	    	         </a:t>
            </a:r>
            <a:r>
              <a:rPr lang="en-US" dirty="0" err="1" smtClean="0"/>
              <a:t>organisations</a:t>
            </a:r>
            <a:r>
              <a:rPr lang="en-US" dirty="0" smtClean="0"/>
              <a:t> </a:t>
            </a:r>
            <a:r>
              <a:rPr lang="en-US" dirty="0"/>
              <a:t>and SMEs in the Danube </a:t>
            </a:r>
            <a:r>
              <a:rPr lang="en-US" dirty="0" smtClean="0"/>
              <a:t>Region</a:t>
            </a:r>
            <a:endParaRPr lang="sk-SK" dirty="0" smtClean="0"/>
          </a:p>
          <a:p>
            <a:pPr lvl="1" algn="just"/>
            <a:r>
              <a:rPr lang="sk-SK" dirty="0" err="1" smtClean="0"/>
              <a:t>Action</a:t>
            </a:r>
            <a:r>
              <a:rPr lang="sk-SK" dirty="0" smtClean="0"/>
              <a:t> </a:t>
            </a:r>
            <a:r>
              <a:rPr lang="en-US" dirty="0" smtClean="0"/>
              <a:t>4</a:t>
            </a:r>
            <a:r>
              <a:rPr lang="en-US" dirty="0"/>
              <a:t>: To increase awareness and visibility of science and innovation in </a:t>
            </a:r>
            <a:r>
              <a:rPr lang="sk-SK" dirty="0" smtClean="0"/>
              <a:t>	         </a:t>
            </a:r>
            <a:r>
              <a:rPr lang="en-US" dirty="0" smtClean="0"/>
              <a:t>the </a:t>
            </a:r>
            <a:r>
              <a:rPr lang="en-US" dirty="0"/>
              <a:t>Danube </a:t>
            </a:r>
            <a:r>
              <a:rPr lang="en-US" dirty="0" smtClean="0"/>
              <a:t>Region</a:t>
            </a:r>
            <a:endParaRPr lang="sk-SK" dirty="0" smtClean="0"/>
          </a:p>
          <a:p>
            <a:pPr lvl="1" algn="just"/>
            <a:r>
              <a:rPr lang="sk-SK" dirty="0" err="1" smtClean="0"/>
              <a:t>Action</a:t>
            </a:r>
            <a:r>
              <a:rPr lang="sk-SK" dirty="0" smtClean="0"/>
              <a:t> </a:t>
            </a:r>
            <a:r>
              <a:rPr lang="en-US" dirty="0" smtClean="0"/>
              <a:t>5</a:t>
            </a:r>
            <a:r>
              <a:rPr lang="en-US" dirty="0"/>
              <a:t>: To support exchange of information and experience sharing for </a:t>
            </a:r>
            <a:r>
              <a:rPr lang="sk-SK" dirty="0" smtClean="0"/>
              <a:t>	         </a:t>
            </a:r>
            <a:r>
              <a:rPr lang="en-US" dirty="0" smtClean="0"/>
              <a:t>the </a:t>
            </a:r>
            <a:r>
              <a:rPr lang="en-US" dirty="0"/>
              <a:t>purpose of preparation of future strategic R&amp;I documents </a:t>
            </a:r>
            <a:r>
              <a:rPr lang="sk-SK" dirty="0" smtClean="0"/>
              <a:t>	         </a:t>
            </a:r>
            <a:r>
              <a:rPr lang="en-US" dirty="0" smtClean="0"/>
              <a:t>applicable </a:t>
            </a:r>
            <a:r>
              <a:rPr lang="en-US" dirty="0"/>
              <a:t>in the new programming </a:t>
            </a:r>
            <a:r>
              <a:rPr lang="en-US" dirty="0" smtClean="0"/>
              <a:t>period</a:t>
            </a:r>
            <a:endParaRPr lang="sk-SK" dirty="0" smtClean="0"/>
          </a:p>
          <a:p>
            <a:pPr lvl="1" algn="just"/>
            <a:r>
              <a:rPr lang="sk-SK" dirty="0" err="1" smtClean="0"/>
              <a:t>Action</a:t>
            </a:r>
            <a:r>
              <a:rPr lang="sk-SK" dirty="0" smtClean="0"/>
              <a:t> </a:t>
            </a:r>
            <a:r>
              <a:rPr lang="en-US" dirty="0" smtClean="0"/>
              <a:t>6</a:t>
            </a:r>
            <a:r>
              <a:rPr lang="en-US" dirty="0"/>
              <a:t>: To promote horizontal cooperation in science and technology </a:t>
            </a:r>
            <a:r>
              <a:rPr lang="sk-SK" dirty="0" smtClean="0"/>
              <a:t>	          </a:t>
            </a:r>
            <a:r>
              <a:rPr lang="en-US" dirty="0" smtClean="0"/>
              <a:t>across </a:t>
            </a:r>
            <a:r>
              <a:rPr lang="en-US" dirty="0"/>
              <a:t>all PAs and other MRS</a:t>
            </a:r>
            <a:endParaRPr lang="sk-SK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9 November 2020,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305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sk-SK" b="1" dirty="0" smtClean="0">
                <a:solidFill>
                  <a:srgbClr val="7030A0"/>
                </a:solidFill>
              </a:rPr>
              <a:t>New </a:t>
            </a:r>
            <a:r>
              <a:rPr lang="sk-SK" b="1" dirty="0" err="1" smtClean="0">
                <a:solidFill>
                  <a:srgbClr val="7030A0"/>
                </a:solidFill>
              </a:rPr>
              <a:t>Working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Groups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proposal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>
            <a:normAutofit/>
          </a:bodyPr>
          <a:lstStyle/>
          <a:p>
            <a:pPr lvl="1"/>
            <a:endParaRPr lang="sk-SK" dirty="0" smtClean="0"/>
          </a:p>
          <a:p>
            <a:pPr lvl="1" algn="just"/>
            <a:r>
              <a:rPr lang="sk-SK" dirty="0" smtClean="0"/>
              <a:t>WG1: Danube </a:t>
            </a:r>
            <a:r>
              <a:rPr lang="sk-SK" dirty="0" err="1" smtClean="0"/>
              <a:t>Funding</a:t>
            </a:r>
            <a:r>
              <a:rPr lang="sk-SK" dirty="0" smtClean="0"/>
              <a:t> </a:t>
            </a:r>
            <a:r>
              <a:rPr lang="sk-SK" dirty="0" err="1" smtClean="0"/>
              <a:t>Coordination</a:t>
            </a:r>
            <a:r>
              <a:rPr lang="sk-SK" dirty="0" smtClean="0"/>
              <a:t> </a:t>
            </a:r>
            <a:r>
              <a:rPr lang="sk-SK" dirty="0" err="1" smtClean="0"/>
              <a:t>Network</a:t>
            </a:r>
            <a:r>
              <a:rPr lang="sk-SK" dirty="0" smtClean="0"/>
              <a:t> (DFCN) (</a:t>
            </a:r>
            <a:r>
              <a:rPr lang="sk-SK" b="1" dirty="0" err="1" smtClean="0"/>
              <a:t>Austria</a:t>
            </a:r>
            <a:r>
              <a:rPr lang="sk-SK" dirty="0" smtClean="0"/>
              <a:t>)</a:t>
            </a:r>
          </a:p>
          <a:p>
            <a:pPr lvl="1" algn="just"/>
            <a:r>
              <a:rPr lang="sk-SK" dirty="0" smtClean="0"/>
              <a:t>WG2: </a:t>
            </a:r>
            <a:r>
              <a:rPr lang="sk-SK" dirty="0" err="1" smtClean="0"/>
              <a:t>Higher</a:t>
            </a:r>
            <a:r>
              <a:rPr lang="sk-SK" dirty="0" smtClean="0"/>
              <a:t> </a:t>
            </a:r>
            <a:r>
              <a:rPr lang="sk-SK" dirty="0" err="1" smtClean="0"/>
              <a:t>Education</a:t>
            </a:r>
            <a:r>
              <a:rPr lang="sk-SK" dirty="0" smtClean="0"/>
              <a:t> and Mobility (</a:t>
            </a:r>
            <a:r>
              <a:rPr lang="sk-SK" b="1" dirty="0" err="1" smtClean="0"/>
              <a:t>Serbia</a:t>
            </a:r>
            <a:r>
              <a:rPr lang="sk-SK" dirty="0" smtClean="0"/>
              <a:t>)</a:t>
            </a:r>
          </a:p>
          <a:p>
            <a:pPr lvl="1" algn="just"/>
            <a:r>
              <a:rPr lang="sk-SK" dirty="0" smtClean="0"/>
              <a:t>WG3: RIS3 and </a:t>
            </a:r>
            <a:r>
              <a:rPr lang="sk-SK" dirty="0" err="1" smtClean="0"/>
              <a:t>Smart</a:t>
            </a:r>
            <a:r>
              <a:rPr lang="sk-SK" dirty="0" smtClean="0"/>
              <a:t> </a:t>
            </a:r>
            <a:r>
              <a:rPr lang="sk-SK" dirty="0" err="1" smtClean="0"/>
              <a:t>Specialization</a:t>
            </a:r>
            <a:r>
              <a:rPr lang="sk-SK" dirty="0" smtClean="0"/>
              <a:t> of </a:t>
            </a:r>
            <a:r>
              <a:rPr lang="sk-SK" dirty="0" err="1" smtClean="0"/>
              <a:t>the</a:t>
            </a:r>
            <a:r>
              <a:rPr lang="sk-SK" dirty="0" smtClean="0"/>
              <a:t> Danube </a:t>
            </a:r>
            <a:r>
              <a:rPr lang="sk-SK" dirty="0" err="1" smtClean="0"/>
              <a:t>Region</a:t>
            </a:r>
            <a:r>
              <a:rPr lang="sk-SK" dirty="0" smtClean="0"/>
              <a:t> 	   	     (</a:t>
            </a:r>
            <a:r>
              <a:rPr lang="sk-SK" b="1" dirty="0" err="1" smtClean="0"/>
              <a:t>Serbia</a:t>
            </a:r>
            <a:r>
              <a:rPr lang="sk-SK" dirty="0" smtClean="0"/>
              <a:t>)</a:t>
            </a:r>
          </a:p>
          <a:p>
            <a:pPr lvl="1" algn="just"/>
            <a:r>
              <a:rPr lang="sk-SK" dirty="0" smtClean="0"/>
              <a:t>WG4: Danube </a:t>
            </a:r>
            <a:r>
              <a:rPr lang="sk-SK" dirty="0" err="1" smtClean="0"/>
              <a:t>Region</a:t>
            </a:r>
            <a:r>
              <a:rPr lang="sk-SK" dirty="0" smtClean="0"/>
              <a:t> in ERA (</a:t>
            </a:r>
            <a:r>
              <a:rPr lang="sk-SK" b="1" dirty="0" smtClean="0"/>
              <a:t>Slovakia</a:t>
            </a:r>
            <a:r>
              <a:rPr lang="sk-SK" dirty="0" smtClean="0"/>
              <a:t>)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9 November 2020,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064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sk-SK" b="1" dirty="0" smtClean="0">
                <a:solidFill>
                  <a:srgbClr val="7030A0"/>
                </a:solidFill>
              </a:rPr>
              <a:t>Danube </a:t>
            </a:r>
            <a:r>
              <a:rPr lang="sk-SK" b="1" dirty="0" err="1" smtClean="0">
                <a:solidFill>
                  <a:srgbClr val="7030A0"/>
                </a:solidFill>
              </a:rPr>
              <a:t>Funding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Coordination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Network</a:t>
            </a:r>
            <a:r>
              <a:rPr lang="sk-SK" b="1" dirty="0" smtClean="0">
                <a:solidFill>
                  <a:srgbClr val="7030A0"/>
                </a:solidFill>
              </a:rPr>
              <a:t> (DFCN)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>
            <a:normAutofit/>
          </a:bodyPr>
          <a:lstStyle/>
          <a:p>
            <a:pPr lvl="1"/>
            <a:endParaRPr lang="sk-SK" dirty="0" smtClean="0"/>
          </a:p>
          <a:p>
            <a:pPr lvl="1"/>
            <a:r>
              <a:rPr lang="sk-SK" b="1" i="1" u="sng" dirty="0" err="1" smtClean="0"/>
              <a:t>Actions</a:t>
            </a:r>
            <a:r>
              <a:rPr lang="sk-SK" b="1" i="1" u="sng" dirty="0" smtClean="0"/>
              <a:t> </a:t>
            </a:r>
            <a:r>
              <a:rPr lang="sk-SK" b="1" i="1" u="sng" dirty="0" err="1" smtClean="0"/>
              <a:t>covered</a:t>
            </a:r>
            <a:r>
              <a:rPr lang="sk-SK" dirty="0" smtClean="0"/>
              <a:t>: </a:t>
            </a:r>
          </a:p>
          <a:p>
            <a:pPr lvl="1" algn="just"/>
            <a:r>
              <a:rPr lang="en-US" dirty="0"/>
              <a:t>Action 1: To promote coordination of national, regional and EU </a:t>
            </a:r>
            <a:r>
              <a:rPr lang="sk-SK" dirty="0" smtClean="0"/>
              <a:t>	    	         </a:t>
            </a:r>
            <a:r>
              <a:rPr lang="en-US" dirty="0" smtClean="0"/>
              <a:t>funds </a:t>
            </a:r>
            <a:r>
              <a:rPr lang="en-US" dirty="0"/>
              <a:t>to stimulate excellence in R&amp;I, in research areas </a:t>
            </a:r>
            <a:r>
              <a:rPr lang="sk-SK" dirty="0" smtClean="0"/>
              <a:t>	  	         </a:t>
            </a:r>
            <a:r>
              <a:rPr lang="en-US" dirty="0" smtClean="0"/>
              <a:t>specific </a:t>
            </a:r>
            <a:r>
              <a:rPr lang="en-US" dirty="0"/>
              <a:t>for Danube Region</a:t>
            </a:r>
          </a:p>
          <a:p>
            <a:pPr lvl="1" algn="just"/>
            <a:r>
              <a:rPr lang="en-US" dirty="0"/>
              <a:t>Action 2: To promote participation of Danube countries in EU R&amp;I </a:t>
            </a:r>
            <a:r>
              <a:rPr lang="sk-SK" dirty="0" smtClean="0"/>
              <a:t>	          </a:t>
            </a:r>
            <a:r>
              <a:rPr lang="en-US" dirty="0" err="1" smtClean="0"/>
              <a:t>Programmes</a:t>
            </a:r>
            <a:r>
              <a:rPr lang="en-US" dirty="0"/>
              <a:t>, in particular in Horizon Europe</a:t>
            </a:r>
          </a:p>
          <a:p>
            <a:pPr lvl="1" algn="just"/>
            <a:r>
              <a:rPr lang="en-US" dirty="0"/>
              <a:t>Action 3: To strengthen cooperation among universities, research </a:t>
            </a:r>
            <a:r>
              <a:rPr lang="sk-SK" dirty="0" smtClean="0"/>
              <a:t>	          </a:t>
            </a:r>
            <a:r>
              <a:rPr lang="en-US" dirty="0" err="1" smtClean="0"/>
              <a:t>organisations</a:t>
            </a:r>
            <a:r>
              <a:rPr lang="en-US" dirty="0" smtClean="0"/>
              <a:t> </a:t>
            </a:r>
            <a:r>
              <a:rPr lang="en-US" dirty="0"/>
              <a:t>and SMEs in the Danube Region</a:t>
            </a:r>
          </a:p>
          <a:p>
            <a:pPr lvl="1" algn="just"/>
            <a:r>
              <a:rPr lang="en-US" dirty="0"/>
              <a:t>Action 4: To increase awareness and visibility of science and </a:t>
            </a:r>
            <a:r>
              <a:rPr lang="sk-SK" dirty="0" smtClean="0"/>
              <a:t>	 	          </a:t>
            </a:r>
            <a:r>
              <a:rPr lang="en-US" dirty="0" smtClean="0"/>
              <a:t>innovation </a:t>
            </a:r>
            <a:r>
              <a:rPr lang="en-US" dirty="0"/>
              <a:t>in the Danube Region</a:t>
            </a:r>
          </a:p>
          <a:p>
            <a:pPr lvl="1"/>
            <a:endParaRPr lang="sk-SK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9 November 2020,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850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sk-SK" b="1" dirty="0" err="1" smtClean="0">
                <a:solidFill>
                  <a:srgbClr val="7030A0"/>
                </a:solidFill>
              </a:rPr>
              <a:t>Higher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Education</a:t>
            </a:r>
            <a:r>
              <a:rPr lang="sk-SK" b="1" dirty="0" smtClean="0">
                <a:solidFill>
                  <a:srgbClr val="7030A0"/>
                </a:solidFill>
              </a:rPr>
              <a:t> and Mobility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>
            <a:normAutofit/>
          </a:bodyPr>
          <a:lstStyle/>
          <a:p>
            <a:pPr lvl="1"/>
            <a:endParaRPr lang="sk-SK" dirty="0" smtClean="0"/>
          </a:p>
          <a:p>
            <a:pPr lvl="1"/>
            <a:r>
              <a:rPr lang="sk-SK" b="1" i="1" u="sng" dirty="0" err="1" smtClean="0"/>
              <a:t>Actions</a:t>
            </a:r>
            <a:r>
              <a:rPr lang="sk-SK" b="1" i="1" u="sng" dirty="0" smtClean="0"/>
              <a:t> </a:t>
            </a:r>
            <a:r>
              <a:rPr lang="sk-SK" b="1" i="1" u="sng" dirty="0" err="1" smtClean="0"/>
              <a:t>covered</a:t>
            </a:r>
            <a:r>
              <a:rPr lang="sk-SK" dirty="0" smtClean="0"/>
              <a:t>:</a:t>
            </a:r>
          </a:p>
          <a:p>
            <a:pPr lvl="1"/>
            <a:r>
              <a:rPr lang="sk-SK" dirty="0" smtClean="0"/>
              <a:t> </a:t>
            </a:r>
            <a:r>
              <a:rPr lang="en-US" dirty="0"/>
              <a:t>Action 3: To strengthen cooperation among universities, research </a:t>
            </a:r>
            <a:r>
              <a:rPr lang="sk-SK" dirty="0" smtClean="0"/>
              <a:t>	          </a:t>
            </a:r>
            <a:r>
              <a:rPr lang="en-US" dirty="0" err="1" smtClean="0"/>
              <a:t>organisations</a:t>
            </a:r>
            <a:r>
              <a:rPr lang="en-US" dirty="0" smtClean="0"/>
              <a:t> </a:t>
            </a:r>
            <a:r>
              <a:rPr lang="en-US" dirty="0"/>
              <a:t>and SMEs in the Danube </a:t>
            </a:r>
            <a:r>
              <a:rPr lang="en-US" dirty="0" smtClean="0"/>
              <a:t>Region</a:t>
            </a:r>
            <a:endParaRPr lang="sk-SK" dirty="0" smtClean="0"/>
          </a:p>
          <a:p>
            <a:pPr lvl="1"/>
            <a:r>
              <a:rPr lang="sk-SK" dirty="0" err="1"/>
              <a:t>Action</a:t>
            </a:r>
            <a:r>
              <a:rPr lang="sk-SK" dirty="0"/>
              <a:t> </a:t>
            </a:r>
            <a:r>
              <a:rPr lang="en-US" dirty="0"/>
              <a:t>4: To increase awareness and visibility of science and </a:t>
            </a:r>
            <a:r>
              <a:rPr lang="sk-SK" dirty="0" smtClean="0"/>
              <a:t>	    	          </a:t>
            </a:r>
            <a:r>
              <a:rPr lang="en-US" dirty="0" smtClean="0"/>
              <a:t>innovation </a:t>
            </a:r>
            <a:r>
              <a:rPr lang="en-US" dirty="0"/>
              <a:t>in the Danube Region</a:t>
            </a:r>
            <a:endParaRPr lang="sk-SK" dirty="0"/>
          </a:p>
          <a:p>
            <a:pPr marL="274320" lvl="1" indent="0">
              <a:buNone/>
            </a:pPr>
            <a:endParaRPr lang="sk-SK" dirty="0" smtClean="0"/>
          </a:p>
          <a:p>
            <a:pPr lvl="1"/>
            <a:endParaRPr lang="en-US" dirty="0"/>
          </a:p>
          <a:p>
            <a:pPr lvl="1"/>
            <a:endParaRPr lang="sk-SK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9 November 2020,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955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RIS3 and Smart Specialization of the Danube Region</a:t>
            </a:r>
            <a:endParaRPr lang="sk-SK" b="1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>
            <a:normAutofit/>
          </a:bodyPr>
          <a:lstStyle/>
          <a:p>
            <a:pPr lvl="1"/>
            <a:endParaRPr lang="sk-SK" dirty="0" smtClean="0"/>
          </a:p>
          <a:p>
            <a:pPr lvl="1"/>
            <a:r>
              <a:rPr lang="sk-SK" b="1" i="1" u="sng" dirty="0" err="1" smtClean="0"/>
              <a:t>Actions</a:t>
            </a:r>
            <a:r>
              <a:rPr lang="sk-SK" b="1" i="1" u="sng" dirty="0" smtClean="0"/>
              <a:t> </a:t>
            </a:r>
            <a:r>
              <a:rPr lang="sk-SK" b="1" i="1" u="sng" dirty="0" err="1" smtClean="0"/>
              <a:t>covered</a:t>
            </a:r>
            <a:r>
              <a:rPr lang="sk-SK" b="1" i="1" u="sng" dirty="0" smtClean="0"/>
              <a:t>: </a:t>
            </a:r>
          </a:p>
          <a:p>
            <a:pPr lvl="1"/>
            <a:r>
              <a:rPr lang="en-US" dirty="0"/>
              <a:t>Action 4: To increase awareness and visibility of science and </a:t>
            </a:r>
            <a:r>
              <a:rPr lang="sk-SK" dirty="0" smtClean="0"/>
              <a:t>	 	          </a:t>
            </a:r>
            <a:r>
              <a:rPr lang="en-US" dirty="0" smtClean="0"/>
              <a:t>innovation </a:t>
            </a:r>
            <a:r>
              <a:rPr lang="en-US" dirty="0"/>
              <a:t>in the Danube </a:t>
            </a:r>
            <a:r>
              <a:rPr lang="en-US" dirty="0" smtClean="0"/>
              <a:t>Region</a:t>
            </a:r>
            <a:endParaRPr lang="sk-SK" b="1" i="1" u="sng" dirty="0" smtClean="0"/>
          </a:p>
          <a:p>
            <a:pPr lvl="1"/>
            <a:r>
              <a:rPr lang="sk-SK" dirty="0" err="1"/>
              <a:t>Action</a:t>
            </a:r>
            <a:r>
              <a:rPr lang="sk-SK" dirty="0"/>
              <a:t> </a:t>
            </a:r>
            <a:r>
              <a:rPr lang="en-US" dirty="0"/>
              <a:t>5: To support exchange of information and experience </a:t>
            </a:r>
            <a:r>
              <a:rPr lang="sk-SK" dirty="0" smtClean="0"/>
              <a:t>	 	         </a:t>
            </a:r>
            <a:r>
              <a:rPr lang="en-US" dirty="0" smtClean="0"/>
              <a:t>sharing </a:t>
            </a:r>
            <a:r>
              <a:rPr lang="en-US" dirty="0"/>
              <a:t>for the purpose of preparation of future strategic </a:t>
            </a:r>
            <a:r>
              <a:rPr lang="sk-SK" dirty="0" smtClean="0"/>
              <a:t>	         </a:t>
            </a:r>
            <a:r>
              <a:rPr lang="en-US" dirty="0" smtClean="0"/>
              <a:t>R&amp;I </a:t>
            </a:r>
            <a:r>
              <a:rPr lang="en-US" dirty="0"/>
              <a:t>documents applicable in the new programming </a:t>
            </a:r>
            <a:r>
              <a:rPr lang="sk-SK" dirty="0" smtClean="0"/>
              <a:t>	  	         </a:t>
            </a:r>
            <a:r>
              <a:rPr lang="en-US" dirty="0" smtClean="0"/>
              <a:t>period</a:t>
            </a:r>
            <a:endParaRPr lang="sk-SK" b="1" i="1" u="sng" dirty="0" smtClean="0"/>
          </a:p>
          <a:p>
            <a:pPr lvl="1"/>
            <a:r>
              <a:rPr lang="sk-SK" dirty="0" err="1"/>
              <a:t>Action</a:t>
            </a:r>
            <a:r>
              <a:rPr lang="sk-SK" dirty="0"/>
              <a:t> </a:t>
            </a:r>
            <a:r>
              <a:rPr lang="en-US" dirty="0"/>
              <a:t>6: To promote horizontal cooperation in science and </a:t>
            </a:r>
            <a:r>
              <a:rPr lang="sk-SK" dirty="0" smtClean="0"/>
              <a:t>	 	         </a:t>
            </a:r>
            <a:r>
              <a:rPr lang="en-US" dirty="0" smtClean="0"/>
              <a:t>technology </a:t>
            </a:r>
            <a:r>
              <a:rPr lang="en-US" dirty="0"/>
              <a:t>across all PAs and other MRS</a:t>
            </a:r>
            <a:endParaRPr lang="sk-SK" dirty="0"/>
          </a:p>
          <a:p>
            <a:pPr lvl="1"/>
            <a:endParaRPr lang="sk-SK" b="1" i="1" u="sng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9 November 2020,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739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sk-SK" b="1" dirty="0" smtClean="0">
                <a:solidFill>
                  <a:srgbClr val="7030A0"/>
                </a:solidFill>
              </a:rPr>
              <a:t>Danube </a:t>
            </a:r>
            <a:r>
              <a:rPr lang="sk-SK" b="1" dirty="0" err="1" smtClean="0">
                <a:solidFill>
                  <a:srgbClr val="7030A0"/>
                </a:solidFill>
              </a:rPr>
              <a:t>Region</a:t>
            </a:r>
            <a:r>
              <a:rPr lang="sk-SK" b="1" dirty="0" smtClean="0">
                <a:solidFill>
                  <a:srgbClr val="7030A0"/>
                </a:solidFill>
              </a:rPr>
              <a:t> in ERA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>
            <a:normAutofit lnSpcReduction="10000"/>
          </a:bodyPr>
          <a:lstStyle/>
          <a:p>
            <a:pPr lvl="1"/>
            <a:endParaRPr lang="sk-SK" dirty="0" smtClean="0"/>
          </a:p>
          <a:p>
            <a:pPr lvl="1"/>
            <a:r>
              <a:rPr lang="sk-SK" b="1" i="1" u="sng" dirty="0" err="1" smtClean="0"/>
              <a:t>Actions</a:t>
            </a:r>
            <a:r>
              <a:rPr lang="sk-SK" b="1" i="1" u="sng" dirty="0" smtClean="0"/>
              <a:t> </a:t>
            </a:r>
            <a:r>
              <a:rPr lang="sk-SK" b="1" i="1" u="sng" dirty="0" err="1" smtClean="0"/>
              <a:t>covered</a:t>
            </a:r>
            <a:r>
              <a:rPr lang="sk-SK" dirty="0" smtClean="0"/>
              <a:t>: </a:t>
            </a:r>
          </a:p>
          <a:p>
            <a:pPr lvl="1"/>
            <a:r>
              <a:rPr lang="sk-SK" dirty="0" err="1"/>
              <a:t>Action</a:t>
            </a:r>
            <a:r>
              <a:rPr lang="sk-SK" dirty="0"/>
              <a:t> </a:t>
            </a:r>
            <a:r>
              <a:rPr lang="en-US" dirty="0"/>
              <a:t>1: To promote coordination of national, regional and EU </a:t>
            </a:r>
            <a:r>
              <a:rPr lang="sk-SK" dirty="0" smtClean="0"/>
              <a:t>	 	         </a:t>
            </a:r>
            <a:r>
              <a:rPr lang="en-US" dirty="0" smtClean="0"/>
              <a:t>funds </a:t>
            </a:r>
            <a:r>
              <a:rPr lang="en-US" dirty="0"/>
              <a:t>to stimulate excellence in R&amp;I, in research areas </a:t>
            </a:r>
            <a:r>
              <a:rPr lang="sk-SK" dirty="0" smtClean="0"/>
              <a:t>	 	         </a:t>
            </a:r>
            <a:r>
              <a:rPr lang="en-US" dirty="0" smtClean="0"/>
              <a:t>specific </a:t>
            </a:r>
            <a:r>
              <a:rPr lang="en-US" dirty="0"/>
              <a:t>for Danube </a:t>
            </a:r>
            <a:r>
              <a:rPr lang="en-US" dirty="0" smtClean="0"/>
              <a:t>Region</a:t>
            </a:r>
            <a:endParaRPr lang="sk-SK" dirty="0" smtClean="0"/>
          </a:p>
          <a:p>
            <a:pPr lvl="1"/>
            <a:r>
              <a:rPr lang="sk-SK" dirty="0" err="1"/>
              <a:t>Action</a:t>
            </a:r>
            <a:r>
              <a:rPr lang="sk-SK" dirty="0"/>
              <a:t> </a:t>
            </a:r>
            <a:r>
              <a:rPr lang="en-US" dirty="0"/>
              <a:t>2: To promote participation of Danube countries in EU R&amp;I </a:t>
            </a:r>
            <a:r>
              <a:rPr lang="sk-SK" dirty="0" smtClean="0"/>
              <a:t>	         </a:t>
            </a:r>
            <a:r>
              <a:rPr lang="en-US" dirty="0" err="1" smtClean="0"/>
              <a:t>Programmes</a:t>
            </a:r>
            <a:r>
              <a:rPr lang="en-US" dirty="0"/>
              <a:t>, in particular in Horizon </a:t>
            </a:r>
            <a:r>
              <a:rPr lang="en-US" dirty="0" smtClean="0"/>
              <a:t>Europe</a:t>
            </a:r>
            <a:endParaRPr lang="sk-SK" dirty="0" smtClean="0"/>
          </a:p>
          <a:p>
            <a:pPr lvl="1"/>
            <a:r>
              <a:rPr lang="sk-SK" dirty="0" err="1"/>
              <a:t>Action</a:t>
            </a:r>
            <a:r>
              <a:rPr lang="sk-SK" dirty="0"/>
              <a:t> </a:t>
            </a:r>
            <a:r>
              <a:rPr lang="en-US" dirty="0"/>
              <a:t>4: To increase awareness and visibility of science and </a:t>
            </a:r>
            <a:r>
              <a:rPr lang="sk-SK" dirty="0" smtClean="0"/>
              <a:t>	  	          </a:t>
            </a:r>
            <a:r>
              <a:rPr lang="en-US" dirty="0" smtClean="0"/>
              <a:t>innovation </a:t>
            </a:r>
            <a:r>
              <a:rPr lang="en-US" dirty="0"/>
              <a:t>in the Danube Region</a:t>
            </a:r>
            <a:endParaRPr lang="sk-SK" dirty="0"/>
          </a:p>
          <a:p>
            <a:pPr lvl="1"/>
            <a:r>
              <a:rPr lang="sk-SK" dirty="0" err="1"/>
              <a:t>Action</a:t>
            </a:r>
            <a:r>
              <a:rPr lang="sk-SK" dirty="0"/>
              <a:t> </a:t>
            </a:r>
            <a:r>
              <a:rPr lang="en-US" dirty="0"/>
              <a:t>5: To support exchange of information and experience </a:t>
            </a:r>
            <a:r>
              <a:rPr lang="sk-SK" dirty="0" smtClean="0"/>
              <a:t>	 	         </a:t>
            </a:r>
            <a:r>
              <a:rPr lang="en-US" dirty="0" smtClean="0"/>
              <a:t>sharing </a:t>
            </a:r>
            <a:r>
              <a:rPr lang="en-US" dirty="0"/>
              <a:t>for the purpose of preparation of future strategic </a:t>
            </a:r>
            <a:r>
              <a:rPr lang="sk-SK" dirty="0" smtClean="0"/>
              <a:t>	         </a:t>
            </a:r>
            <a:r>
              <a:rPr lang="en-US" dirty="0" smtClean="0"/>
              <a:t>R&amp;I </a:t>
            </a:r>
            <a:r>
              <a:rPr lang="en-US" dirty="0"/>
              <a:t>documents applicable in the new programming </a:t>
            </a:r>
            <a:r>
              <a:rPr lang="sk-SK" dirty="0" smtClean="0"/>
              <a:t>	  	         </a:t>
            </a:r>
            <a:r>
              <a:rPr lang="en-US" dirty="0" smtClean="0"/>
              <a:t>period</a:t>
            </a:r>
            <a:endParaRPr lang="sk-SK" dirty="0"/>
          </a:p>
          <a:p>
            <a:pPr lvl="1"/>
            <a:endParaRPr lang="sk-SK" dirty="0"/>
          </a:p>
          <a:p>
            <a:pPr lvl="1"/>
            <a:endParaRPr lang="sk-SK" dirty="0" smtClean="0"/>
          </a:p>
          <a:p>
            <a:pPr lvl="1"/>
            <a:endParaRPr lang="sk-SK" dirty="0" smtClean="0"/>
          </a:p>
          <a:p>
            <a:pPr marL="274320" lvl="1" indent="0">
              <a:buNone/>
            </a:pPr>
            <a:endParaRPr lang="sk-SK" dirty="0"/>
          </a:p>
          <a:p>
            <a:pPr marL="274320" lvl="1" indent="0">
              <a:buNone/>
            </a:pPr>
            <a:endParaRPr lang="sk-SK" dirty="0"/>
          </a:p>
          <a:p>
            <a:pPr marL="274320" lvl="1" indent="0">
              <a:buNone/>
            </a:pPr>
            <a:endParaRPr lang="sk-SK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9 November 2020,  </a:t>
            </a:r>
            <a:r>
              <a:rPr lang="sk-SK" b="1" dirty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566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sk-SK" b="1" dirty="0" err="1" smtClean="0">
                <a:solidFill>
                  <a:srgbClr val="7030A0"/>
                </a:solidFill>
              </a:rPr>
              <a:t>Template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for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Working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Groups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endParaRPr lang="sk-SK" dirty="0" smtClean="0"/>
          </a:p>
          <a:p>
            <a:pPr marL="274320" lvl="1" indent="0">
              <a:buNone/>
            </a:pPr>
            <a:endParaRPr lang="sk-SK" dirty="0"/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9 November 2020,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 </a:t>
            </a:r>
            <a:r>
              <a:rPr lang="sk-SK" b="1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+mn-lt"/>
                <a:cs typeface="+mn-lt"/>
              </a:rPr>
              <a:t>online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052741"/>
              </p:ext>
            </p:extLst>
          </p:nvPr>
        </p:nvGraphicFramePr>
        <p:xfrm>
          <a:off x="359532" y="1862567"/>
          <a:ext cx="8424936" cy="3621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val="2126471007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1525545519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925095793"/>
                    </a:ext>
                  </a:extLst>
                </a:gridCol>
              </a:tblGrid>
              <a:tr h="845923">
                <a:tc>
                  <a:txBody>
                    <a:bodyPr/>
                    <a:lstStyle/>
                    <a:p>
                      <a:r>
                        <a:rPr lang="sk-SK" dirty="0" err="1" smtClean="0"/>
                        <a:t>Action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err="1" smtClean="0"/>
                        <a:t>Contribution</a:t>
                      </a:r>
                      <a:r>
                        <a:rPr lang="sk-SK" baseline="0" dirty="0" smtClean="0"/>
                        <a:t> to </a:t>
                      </a:r>
                      <a:r>
                        <a:rPr lang="sk-SK" baseline="0" dirty="0" err="1" smtClean="0"/>
                        <a:t>implement</a:t>
                      </a:r>
                      <a:r>
                        <a:rPr lang="sk-SK" baseline="0" dirty="0" smtClean="0"/>
                        <a:t> </a:t>
                      </a:r>
                      <a:r>
                        <a:rPr lang="sk-SK" baseline="0" dirty="0" err="1" smtClean="0"/>
                        <a:t>targeted</a:t>
                      </a:r>
                      <a:r>
                        <a:rPr lang="sk-SK" baseline="0" dirty="0" smtClean="0"/>
                        <a:t> </a:t>
                      </a:r>
                      <a:r>
                        <a:rPr lang="sk-SK" baseline="0" dirty="0" err="1" smtClean="0"/>
                        <a:t>activities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err="1" smtClean="0"/>
                        <a:t>Working</a:t>
                      </a:r>
                      <a:r>
                        <a:rPr lang="sk-SK" dirty="0" smtClean="0"/>
                        <a:t> Group</a:t>
                      </a:r>
                      <a:r>
                        <a:rPr lang="sk-SK" baseline="0" dirty="0" smtClean="0"/>
                        <a:t> </a:t>
                      </a:r>
                      <a:r>
                        <a:rPr lang="sk-SK" baseline="0" dirty="0" err="1" smtClean="0"/>
                        <a:t>ideas</a:t>
                      </a:r>
                      <a:r>
                        <a:rPr lang="sk-SK" baseline="0" dirty="0" smtClean="0"/>
                        <a:t> and </a:t>
                      </a:r>
                      <a:r>
                        <a:rPr lang="sk-SK" baseline="0" dirty="0" err="1" smtClean="0"/>
                        <a:t>concrete</a:t>
                      </a:r>
                      <a:r>
                        <a:rPr lang="sk-SK" baseline="0" dirty="0" smtClean="0"/>
                        <a:t> </a:t>
                      </a:r>
                      <a:r>
                        <a:rPr lang="sk-SK" baseline="0" dirty="0" err="1" smtClean="0"/>
                        <a:t>steps</a:t>
                      </a:r>
                      <a:r>
                        <a:rPr lang="sk-SK" baseline="0" dirty="0" smtClean="0"/>
                        <a:t> to </a:t>
                      </a:r>
                      <a:r>
                        <a:rPr lang="sk-SK" baseline="0" dirty="0" err="1" smtClean="0"/>
                        <a:t>take</a:t>
                      </a:r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34575"/>
                  </a:ext>
                </a:extLst>
              </a:tr>
              <a:tr h="2706954">
                <a:tc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k-S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4725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15581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ôvod">
  <a:themeElements>
    <a:clrScheme name="Pô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ô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ô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72</TotalTime>
  <Words>1073</Words>
  <Application>Microsoft Office PowerPoint</Application>
  <PresentationFormat>Prezentácia na obrazovke (4:3)</PresentationFormat>
  <Paragraphs>98</Paragraphs>
  <Slides>11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8" baseType="lpstr">
      <vt:lpstr>Arial</vt:lpstr>
      <vt:lpstr>Bookman Old Style</vt:lpstr>
      <vt:lpstr>Calibri</vt:lpstr>
      <vt:lpstr>Gill Sans MT</vt:lpstr>
      <vt:lpstr>Wingdings</vt:lpstr>
      <vt:lpstr>Wingdings 3</vt:lpstr>
      <vt:lpstr>Pôvod</vt:lpstr>
      <vt:lpstr>9 November 2020                          Online</vt:lpstr>
      <vt:lpstr>Current PA7 Working Groups</vt:lpstr>
      <vt:lpstr>New Action Plan</vt:lpstr>
      <vt:lpstr>New Working Groups proposal</vt:lpstr>
      <vt:lpstr>Danube Funding Coordination Network (DFCN)</vt:lpstr>
      <vt:lpstr>Higher Education and Mobility</vt:lpstr>
      <vt:lpstr>RIS3 and Smart Specialization of the Danube Region</vt:lpstr>
      <vt:lpstr>Danube Region in ERA</vt:lpstr>
      <vt:lpstr>Template for Working Groups</vt:lpstr>
      <vt:lpstr>Questions for discussion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Up-date of PA7 Tagets discussion</dc:title>
  <dc:creator>Szüdi Jaroslava</dc:creator>
  <cp:lastModifiedBy>Tabiš Tomáš</cp:lastModifiedBy>
  <cp:revision>448</cp:revision>
  <cp:lastPrinted>2019-01-21T15:16:01Z</cp:lastPrinted>
  <dcterms:created xsi:type="dcterms:W3CDTF">2015-12-01T15:20:12Z</dcterms:created>
  <dcterms:modified xsi:type="dcterms:W3CDTF">2020-11-06T12:21:37Z</dcterms:modified>
</cp:coreProperties>
</file>